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yDJg++wHy5ib2BARaImDg==" hashData="cE3vJet07CokAqDPt+hqulEX7A/CXOVAZ4cek73S4y5Ls7F4AkRFdSq30oKuezYpUJD1X6/Fh6PnbRiEXVxFI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D6"/>
    <a:srgbClr val="FFE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624"/>
  </p:normalViewPr>
  <p:slideViewPr>
    <p:cSldViewPr snapToGrid="0" snapToObjects="1">
      <p:cViewPr varScale="1">
        <p:scale>
          <a:sx n="104" d="100"/>
          <a:sy n="104" d="100"/>
        </p:scale>
        <p:origin x="8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84252-F418-014A-BD64-0D2178548BB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0DB160-7752-AA43-928E-EEB2F6954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792C269-DF8B-1F49-938F-31D621717E67}"/>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A8245D91-3242-4644-95D6-434AF63285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64825B-E5F2-C44D-8E14-CC77C5167FA6}"/>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12833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E80EB-EEDB-5B42-85AC-1BD27630D96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7347FB1-455F-A04A-A1D5-6E7144C2DA66}"/>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2C5666E-FF16-D94C-8C35-AEA349363B0D}"/>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17621DE3-4F03-8E4D-AF91-21AD6CB615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4FAC6B-6925-8548-B484-60CC96B6931F}"/>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272712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8368070-26FB-4648-8FF7-B062971B36F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5E4C402-D86D-4F46-8873-405EDED1BE92}"/>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3717CC0-A6A5-CE42-AC2A-6742223C0D3C}"/>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511294B7-082A-C044-877F-94A81A1AE4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DE545F-D3C4-3A4B-8E19-99E4DA47385A}"/>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773515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70855-E647-4C44-8A32-C83103A5828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545C43-819A-8049-89AF-699D71480ABF}"/>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7178C24-1F0A-B84A-8A60-E14363798CF9}"/>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9A39C2F0-61C3-924D-A123-9E341014CD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8E89C-CBD9-3D4B-992B-E73805854018}"/>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21148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8739A-222F-BD41-9FD7-8D55E790243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78C15E5-453D-F348-851A-73246288E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5108F6C-3A1C-9B44-BA7A-2DBD37417637}"/>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D486040E-0093-8F4D-8030-194A0888B8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5CDADB-CB9D-C545-A0C2-57276A9ABA33}"/>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371648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0CD0A-1EC8-1A4D-A4EE-3E7B856D4B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7148EC-1144-8D4F-94F8-1963250A1DA1}"/>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8E7350D2-F73B-664F-8625-30C592EFBE9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50E8411-D29F-7B46-A68E-5FFFFE82C316}"/>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6" name="Espace réservé du pied de page 5">
            <a:extLst>
              <a:ext uri="{FF2B5EF4-FFF2-40B4-BE49-F238E27FC236}">
                <a16:creationId xmlns:a16="http://schemas.microsoft.com/office/drawing/2014/main" id="{BFF8AB00-75EB-964B-8481-8A238EFA736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9F9E19-DD75-0149-8620-89B4019DA265}"/>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315081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164F1-868F-F144-AD3D-337AA5ABE03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EB9F155-0A72-7C4D-BC9D-0B6F6BD5E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0F87C26-C626-E444-B8AF-B9D41EC0125D}"/>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3279155D-650D-4A48-9E47-5D3D54295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E009071C-82EA-9546-A4B0-B0F7B7E821CF}"/>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D95799BC-00C0-C94C-B08A-565D5A905C1B}"/>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8" name="Espace réservé du pied de page 7">
            <a:extLst>
              <a:ext uri="{FF2B5EF4-FFF2-40B4-BE49-F238E27FC236}">
                <a16:creationId xmlns:a16="http://schemas.microsoft.com/office/drawing/2014/main" id="{037E4A0E-6F7E-1445-B932-DD2D58B6AF4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76520BE-32C2-974C-A4BD-8FA293ED3258}"/>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286430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7F3BB-BD29-4741-B420-635D0F0A3E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4B78D43-85F3-6B45-851D-BE53DDCE70A5}"/>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4" name="Espace réservé du pied de page 3">
            <a:extLst>
              <a:ext uri="{FF2B5EF4-FFF2-40B4-BE49-F238E27FC236}">
                <a16:creationId xmlns:a16="http://schemas.microsoft.com/office/drawing/2014/main" id="{9193C932-E1DF-6948-81E6-6A985174DE2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6F1CC2-861E-B346-8497-8150736CBDF7}"/>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2347185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4D91FE-C223-F94C-B067-A905ADEC13E8}"/>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3" name="Espace réservé du pied de page 2">
            <a:extLst>
              <a:ext uri="{FF2B5EF4-FFF2-40B4-BE49-F238E27FC236}">
                <a16:creationId xmlns:a16="http://schemas.microsoft.com/office/drawing/2014/main" id="{57274B51-9B87-6A42-83B4-564DB1D2ADF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5FE60B4-6144-9847-9F87-6C0B4A4C20E8}"/>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52246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B347B-8B07-A244-831F-AFE16918BF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FF0DEF1-D726-A746-9573-242F41C7B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DAAF01C5-3DE8-D341-B632-CDD9491DC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638A193-FBD6-BE42-8BF1-D84CBC8F18C7}"/>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6" name="Espace réservé du pied de page 5">
            <a:extLst>
              <a:ext uri="{FF2B5EF4-FFF2-40B4-BE49-F238E27FC236}">
                <a16:creationId xmlns:a16="http://schemas.microsoft.com/office/drawing/2014/main" id="{CCA091E5-A358-AE49-BA7C-EF781BD8B6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C0E991-C088-FB49-A696-29B92A03042C}"/>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184151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7D60B-83B6-7B4F-B330-9FB88DF5CB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7A7E1D4-16DF-0C43-BF0C-63786D2DE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EC5F2BB-0042-8749-AF1F-3EAB701C6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C1F0900-2584-264F-8610-13B48D77435B}"/>
              </a:ext>
            </a:extLst>
          </p:cNvPr>
          <p:cNvSpPr>
            <a:spLocks noGrp="1"/>
          </p:cNvSpPr>
          <p:nvPr>
            <p:ph type="dt" sz="half" idx="10"/>
          </p:nvPr>
        </p:nvSpPr>
        <p:spPr/>
        <p:txBody>
          <a:bodyPr/>
          <a:lstStyle/>
          <a:p>
            <a:fld id="{1B0C8594-EA6A-FE49-8BAA-2DAA62E1BD1A}" type="datetimeFigureOut">
              <a:rPr lang="fr-FR" smtClean="0"/>
              <a:t>10/03/2020</a:t>
            </a:fld>
            <a:endParaRPr lang="fr-FR"/>
          </a:p>
        </p:txBody>
      </p:sp>
      <p:sp>
        <p:nvSpPr>
          <p:cNvPr id="6" name="Espace réservé du pied de page 5">
            <a:extLst>
              <a:ext uri="{FF2B5EF4-FFF2-40B4-BE49-F238E27FC236}">
                <a16:creationId xmlns:a16="http://schemas.microsoft.com/office/drawing/2014/main" id="{AC099224-4454-6649-9F51-5DAAF5703E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DE8C3F-F0F2-6545-AF15-A0BF2490C036}"/>
              </a:ext>
            </a:extLst>
          </p:cNvPr>
          <p:cNvSpPr>
            <a:spLocks noGrp="1"/>
          </p:cNvSpPr>
          <p:nvPr>
            <p:ph type="sldNum" sz="quarter" idx="12"/>
          </p:nvPr>
        </p:nvSpPr>
        <p:spPr/>
        <p:txBody>
          <a:bodyPr/>
          <a:lstStyle/>
          <a:p>
            <a:fld id="{0CDA4691-9288-EE46-BFA1-18BEFD522DAE}" type="slidenum">
              <a:rPr lang="fr-FR" smtClean="0"/>
              <a:t>‹N°›</a:t>
            </a:fld>
            <a:endParaRPr lang="fr-FR"/>
          </a:p>
        </p:txBody>
      </p:sp>
    </p:spTree>
    <p:extLst>
      <p:ext uri="{BB962C8B-B14F-4D97-AF65-F5344CB8AC3E}">
        <p14:creationId xmlns:p14="http://schemas.microsoft.com/office/powerpoint/2010/main" val="1902414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83C2061-AE12-254D-BCF3-8A55E4DDCF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1496FD7-F058-F343-91BB-F42C1C794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D41EC7D-7B58-9146-B22D-41800C5FA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C8594-EA6A-FE49-8BAA-2DAA62E1BD1A}" type="datetimeFigureOut">
              <a:rPr lang="fr-FR" smtClean="0"/>
              <a:t>10/03/2020</a:t>
            </a:fld>
            <a:endParaRPr lang="fr-FR"/>
          </a:p>
        </p:txBody>
      </p:sp>
      <p:sp>
        <p:nvSpPr>
          <p:cNvPr id="5" name="Espace réservé du pied de page 4">
            <a:extLst>
              <a:ext uri="{FF2B5EF4-FFF2-40B4-BE49-F238E27FC236}">
                <a16:creationId xmlns:a16="http://schemas.microsoft.com/office/drawing/2014/main" id="{A794B213-E7A6-CA4E-8361-15F3A578E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312F5E8-599C-534D-A763-A6AE567AF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A4691-9288-EE46-BFA1-18BEFD522DAE}" type="slidenum">
              <a:rPr lang="fr-FR" smtClean="0"/>
              <a:t>‹N°›</a:t>
            </a:fld>
            <a:endParaRPr lang="fr-FR"/>
          </a:p>
        </p:txBody>
      </p:sp>
    </p:spTree>
    <p:extLst>
      <p:ext uri="{BB962C8B-B14F-4D97-AF65-F5344CB8AC3E}">
        <p14:creationId xmlns:p14="http://schemas.microsoft.com/office/powerpoint/2010/main" val="3822116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1C17352D-740A-054F-B9CA-6B912A1F0876}"/>
              </a:ext>
            </a:extLst>
          </p:cNvPr>
          <p:cNvGraphicFramePr>
            <a:graphicFrameLocks noGrp="1"/>
          </p:cNvGraphicFramePr>
          <p:nvPr>
            <p:extLst>
              <p:ext uri="{D42A27DB-BD31-4B8C-83A1-F6EECF244321}">
                <p14:modId xmlns:p14="http://schemas.microsoft.com/office/powerpoint/2010/main" val="1388911967"/>
              </p:ext>
            </p:extLst>
          </p:nvPr>
        </p:nvGraphicFramePr>
        <p:xfrm>
          <a:off x="651223" y="735708"/>
          <a:ext cx="10886303" cy="5557566"/>
        </p:xfrm>
        <a:graphic>
          <a:graphicData uri="http://schemas.openxmlformats.org/drawingml/2006/table">
            <a:tbl>
              <a:tblPr firstRow="1" bandRow="1">
                <a:tableStyleId>{5C22544A-7EE6-4342-B048-85BDC9FD1C3A}</a:tableStyleId>
              </a:tblPr>
              <a:tblGrid>
                <a:gridCol w="10886303">
                  <a:extLst>
                    <a:ext uri="{9D8B030D-6E8A-4147-A177-3AD203B41FA5}">
                      <a16:colId xmlns:a16="http://schemas.microsoft.com/office/drawing/2014/main" val="3403994824"/>
                    </a:ext>
                  </a:extLst>
                </a:gridCol>
              </a:tblGrid>
              <a:tr h="5557566">
                <a:tc>
                  <a:txBody>
                    <a:bodyPr/>
                    <a:lstStyle/>
                    <a:p>
                      <a:pPr algn="ctr"/>
                      <a:r>
                        <a:rPr lang="fr-FR" sz="3600" b="0" dirty="0">
                          <a:latin typeface="Phosphate Solid" panose="02000506050000020004" pitchFamily="2" charset="77"/>
                          <a:cs typeface="Phosphate Solid" panose="02000506050000020004" pitchFamily="2" charset="77"/>
                        </a:rPr>
                        <a:t>La classe de CM1 </a:t>
                      </a:r>
                    </a:p>
                    <a:p>
                      <a:pPr algn="ctr"/>
                      <a:r>
                        <a:rPr lang="fr-FR" sz="3600" b="0" dirty="0">
                          <a:latin typeface="Phosphate Solid" panose="02000506050000020004" pitchFamily="2" charset="77"/>
                          <a:cs typeface="Phosphate Solid" panose="02000506050000020004" pitchFamily="2" charset="77"/>
                        </a:rPr>
                        <a:t>De l’école Émilie Moreau</a:t>
                      </a:r>
                    </a:p>
                    <a:p>
                      <a:pPr algn="ctr"/>
                      <a:r>
                        <a:rPr lang="fr-FR" sz="3600" b="0" dirty="0">
                          <a:latin typeface="Phosphate Solid" panose="02000506050000020004" pitchFamily="2" charset="77"/>
                          <a:cs typeface="Phosphate Solid" panose="02000506050000020004" pitchFamily="2" charset="77"/>
                        </a:rPr>
                        <a:t>(Saint-Benoît / île de la réunion)</a:t>
                      </a:r>
                    </a:p>
                  </a:txBody>
                  <a:tcPr>
                    <a:solidFill>
                      <a:schemeClr val="accent1"/>
                    </a:solidFill>
                  </a:tcPr>
                </a:tc>
                <a:extLst>
                  <a:ext uri="{0D108BD9-81ED-4DB2-BD59-A6C34878D82A}">
                    <a16:rowId xmlns:a16="http://schemas.microsoft.com/office/drawing/2014/main" val="1210225610"/>
                  </a:ext>
                </a:extLst>
              </a:tr>
            </a:tbl>
          </a:graphicData>
        </a:graphic>
      </p:graphicFrame>
      <p:pic>
        <p:nvPicPr>
          <p:cNvPr id="9" name="Image 8">
            <a:extLst>
              <a:ext uri="{FF2B5EF4-FFF2-40B4-BE49-F238E27FC236}">
                <a16:creationId xmlns:a16="http://schemas.microsoft.com/office/drawing/2014/main" id="{F66E7F8B-1175-F642-95E7-155C68EC8236}"/>
              </a:ext>
            </a:extLst>
          </p:cNvPr>
          <p:cNvPicPr>
            <a:picLocks noChangeAspect="1"/>
          </p:cNvPicPr>
          <p:nvPr/>
        </p:nvPicPr>
        <p:blipFill>
          <a:blip r:embed="rId5"/>
          <a:stretch>
            <a:fillRect/>
          </a:stretch>
        </p:blipFill>
        <p:spPr>
          <a:xfrm rot="16200000">
            <a:off x="4271924" y="1678495"/>
            <a:ext cx="3644900" cy="5295900"/>
          </a:xfrm>
          <a:prstGeom prst="rect">
            <a:avLst/>
          </a:prstGeom>
        </p:spPr>
      </p:pic>
      <p:pic>
        <p:nvPicPr>
          <p:cNvPr id="10" name="Son enregistré">
            <a:hlinkClick r:id="" action="ppaction://media"/>
            <a:extLst>
              <a:ext uri="{FF2B5EF4-FFF2-40B4-BE49-F238E27FC236}">
                <a16:creationId xmlns:a16="http://schemas.microsoft.com/office/drawing/2014/main" id="{B56C6657-B339-0745-B8E0-63488390C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210" y="837987"/>
            <a:ext cx="812800" cy="812800"/>
          </a:xfrm>
          <a:prstGeom prst="rect">
            <a:avLst/>
          </a:prstGeom>
        </p:spPr>
      </p:pic>
    </p:spTree>
    <p:extLst>
      <p:ext uri="{BB962C8B-B14F-4D97-AF65-F5344CB8AC3E}">
        <p14:creationId xmlns:p14="http://schemas.microsoft.com/office/powerpoint/2010/main" val="39082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585EA19D-05EF-4E4F-BC52-EC4A548136A1}"/>
              </a:ext>
            </a:extLst>
          </p:cNvPr>
          <p:cNvGraphicFramePr>
            <a:graphicFrameLocks noGrp="1"/>
          </p:cNvGraphicFramePr>
          <p:nvPr>
            <p:extLst>
              <p:ext uri="{D42A27DB-BD31-4B8C-83A1-F6EECF244321}">
                <p14:modId xmlns:p14="http://schemas.microsoft.com/office/powerpoint/2010/main" val="3176244867"/>
              </p:ext>
            </p:extLst>
          </p:nvPr>
        </p:nvGraphicFramePr>
        <p:xfrm>
          <a:off x="673767" y="719665"/>
          <a:ext cx="10764253" cy="5520713"/>
        </p:xfrm>
        <a:graphic>
          <a:graphicData uri="http://schemas.openxmlformats.org/drawingml/2006/table">
            <a:tbl>
              <a:tblPr firstRow="1" bandRow="1">
                <a:tableStyleId>{5C22544A-7EE6-4342-B048-85BDC9FD1C3A}</a:tableStyleId>
              </a:tblPr>
              <a:tblGrid>
                <a:gridCol w="10764253">
                  <a:extLst>
                    <a:ext uri="{9D8B030D-6E8A-4147-A177-3AD203B41FA5}">
                      <a16:colId xmlns:a16="http://schemas.microsoft.com/office/drawing/2014/main" val="2044695839"/>
                    </a:ext>
                  </a:extLst>
                </a:gridCol>
              </a:tblGrid>
              <a:tr h="5520713">
                <a:tc>
                  <a:txBody>
                    <a:bodyPr/>
                    <a:lstStyle/>
                    <a:p>
                      <a:pPr algn="ctr"/>
                      <a:endParaRPr lang="fr-FR" sz="3600" dirty="0">
                        <a:latin typeface="Lucida Handwriting" panose="03010101010101010101" pitchFamily="66" charset="77"/>
                      </a:endParaRPr>
                    </a:p>
                    <a:p>
                      <a:pPr algn="ctr"/>
                      <a:r>
                        <a:rPr lang="fr-FR" sz="3600" b="0" dirty="0">
                          <a:latin typeface="Phosphate Solid" panose="02000506050000020004" pitchFamily="2" charset="77"/>
                          <a:cs typeface="Phosphate Solid" panose="02000506050000020004" pitchFamily="2" charset="77"/>
                        </a:rPr>
                        <a:t>Présente : </a:t>
                      </a:r>
                    </a:p>
                    <a:p>
                      <a:pPr algn="ctr"/>
                      <a:endParaRPr lang="fr-FR" sz="3600" b="0" dirty="0">
                        <a:latin typeface="Phosphate Solid" panose="02000506050000020004" pitchFamily="2" charset="77"/>
                        <a:cs typeface="Phosphate Solid" panose="02000506050000020004" pitchFamily="2" charset="77"/>
                      </a:endParaRPr>
                    </a:p>
                    <a:p>
                      <a:pPr algn="ctr"/>
                      <a:endParaRPr lang="fr-FR" sz="3600" dirty="0">
                        <a:latin typeface="Lucida Handwriting" panose="03010101010101010101" pitchFamily="66" charset="77"/>
                      </a:endParaRPr>
                    </a:p>
                    <a:p>
                      <a:pPr algn="ctr"/>
                      <a:r>
                        <a:rPr lang="fr-FR" sz="3600" b="0" dirty="0">
                          <a:solidFill>
                            <a:schemeClr val="tx1"/>
                          </a:solidFill>
                          <a:latin typeface="Lucida Handwriting" panose="03010101010101010101" pitchFamily="66" charset="77"/>
                        </a:rPr>
                        <a:t>L’incroyable aventure </a:t>
                      </a:r>
                    </a:p>
                    <a:p>
                      <a:pPr algn="ctr"/>
                      <a:endParaRPr lang="fr-FR" sz="3600" b="0" dirty="0">
                        <a:solidFill>
                          <a:schemeClr val="tx1"/>
                        </a:solidFill>
                        <a:latin typeface="Lucida Handwriting" panose="03010101010101010101" pitchFamily="66" charset="77"/>
                      </a:endParaRPr>
                    </a:p>
                    <a:p>
                      <a:pPr algn="ctr"/>
                      <a:r>
                        <a:rPr lang="fr-FR" sz="3600" b="0" dirty="0">
                          <a:solidFill>
                            <a:schemeClr val="tx1"/>
                          </a:solidFill>
                          <a:latin typeface="Lucida Handwriting" panose="03010101010101010101" pitchFamily="66" charset="77"/>
                        </a:rPr>
                        <a:t>de Pierre-André</a:t>
                      </a:r>
                    </a:p>
                  </a:txBody>
                  <a:tcPr/>
                </a:tc>
                <a:extLst>
                  <a:ext uri="{0D108BD9-81ED-4DB2-BD59-A6C34878D82A}">
                    <a16:rowId xmlns:a16="http://schemas.microsoft.com/office/drawing/2014/main" val="1268957279"/>
                  </a:ext>
                </a:extLst>
              </a:tr>
            </a:tbl>
          </a:graphicData>
        </a:graphic>
      </p:graphicFrame>
      <p:pic>
        <p:nvPicPr>
          <p:cNvPr id="2" name="Son enregistré">
            <a:hlinkClick r:id="" action="ppaction://media"/>
            <a:extLst>
              <a:ext uri="{FF2B5EF4-FFF2-40B4-BE49-F238E27FC236}">
                <a16:creationId xmlns:a16="http://schemas.microsoft.com/office/drawing/2014/main" id="{4EDDDB58-7F4C-234F-AE53-0EBCB5CB35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173" y="909595"/>
            <a:ext cx="812800" cy="812800"/>
          </a:xfrm>
          <a:prstGeom prst="rect">
            <a:avLst/>
          </a:prstGeom>
        </p:spPr>
      </p:pic>
    </p:spTree>
    <p:extLst>
      <p:ext uri="{BB962C8B-B14F-4D97-AF65-F5344CB8AC3E}">
        <p14:creationId xmlns:p14="http://schemas.microsoft.com/office/powerpoint/2010/main" val="1397654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308919"/>
            <a:ext cx="5622325" cy="563231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lvl="0" algn="just"/>
            <a:endParaRPr lang="fr-FR" dirty="0">
              <a:latin typeface="Cursive standard" pitchFamily="2" charset="0"/>
            </a:endParaRPr>
          </a:p>
          <a:p>
            <a:pPr lvl="0" algn="just"/>
            <a:endParaRPr lang="fr-FR" dirty="0">
              <a:latin typeface="Cursive standard" pitchFamily="2" charset="0"/>
            </a:endParaRPr>
          </a:p>
          <a:p>
            <a:pPr lvl="0" algn="just"/>
            <a:endParaRPr lang="fr-FR" dirty="0">
              <a:latin typeface="Cursive standard" pitchFamily="2" charset="0"/>
            </a:endParaRPr>
          </a:p>
          <a:p>
            <a:pPr lvl="0" algn="just"/>
            <a:r>
              <a:rPr lang="fr-FR" dirty="0">
                <a:latin typeface="Cursive standard" pitchFamily="2" charset="0"/>
              </a:rPr>
              <a:t>En sortant de l’école, Pierre-André s’installe à son bureau</a:t>
            </a:r>
            <a:r>
              <a:rPr lang="fr-RE" dirty="0">
                <a:latin typeface="Cursive standard" pitchFamily="2" charset="0"/>
              </a:rPr>
              <a:t> </a:t>
            </a:r>
            <a:r>
              <a:rPr lang="fr-FR" dirty="0">
                <a:latin typeface="Cursive standard" pitchFamily="2" charset="0"/>
              </a:rPr>
              <a:t>pour écrire dans son journal intime.</a:t>
            </a:r>
            <a:r>
              <a:rPr lang="fr-RE" dirty="0">
                <a:latin typeface="Cursive standard" pitchFamily="2" charset="0"/>
              </a:rPr>
              <a:t> </a:t>
            </a:r>
            <a:r>
              <a:rPr lang="fr-FR" dirty="0">
                <a:latin typeface="Cursive standard" pitchFamily="2" charset="0"/>
              </a:rPr>
              <a:t>La fenêtre de sa chambre est ouverte et </a:t>
            </a:r>
            <a:r>
              <a:rPr lang="fr-RE" dirty="0">
                <a:latin typeface="Cursive standard" pitchFamily="2" charset="0"/>
              </a:rPr>
              <a:t>le</a:t>
            </a:r>
            <a:r>
              <a:rPr lang="fr-FR" dirty="0">
                <a:latin typeface="Cursive standard" pitchFamily="2" charset="0"/>
              </a:rPr>
              <a:t> vent fait tomber son journal par terre.</a:t>
            </a:r>
            <a:r>
              <a:rPr lang="fr-RE" dirty="0">
                <a:latin typeface="Cursive standard" pitchFamily="2" charset="0"/>
              </a:rPr>
              <a:t> </a:t>
            </a:r>
            <a:r>
              <a:rPr lang="fr-FR" dirty="0">
                <a:latin typeface="Cursive standard" pitchFamily="2" charset="0"/>
              </a:rPr>
              <a:t>Celui-ci s’ouvre alors sur une page vierge</a:t>
            </a:r>
            <a:r>
              <a:rPr lang="fr-RE" dirty="0">
                <a:latin typeface="Cursive standard" pitchFamily="2" charset="0"/>
              </a:rPr>
              <a:t> et u</a:t>
            </a:r>
            <a:r>
              <a:rPr lang="fr-FR" dirty="0">
                <a:latin typeface="Cursive standard" pitchFamily="2" charset="0"/>
              </a:rPr>
              <a:t>ne lumière multicolore apparaît.</a:t>
            </a:r>
            <a:r>
              <a:rPr lang="fr-RE" dirty="0">
                <a:latin typeface="Cursive standard" pitchFamily="2" charset="0"/>
              </a:rPr>
              <a:t> </a:t>
            </a:r>
            <a:r>
              <a:rPr lang="fr-FR" dirty="0">
                <a:latin typeface="Cursive standard" pitchFamily="2" charset="0"/>
              </a:rPr>
              <a:t>Une voix mystérieuse se met à lui parler et lui dit: « Viens, je vais te raconter notre histoire. »</a:t>
            </a:r>
            <a:r>
              <a:rPr lang="fr-RE" dirty="0">
                <a:latin typeface="Cursive standard" pitchFamily="2" charset="0"/>
              </a:rPr>
              <a:t> </a:t>
            </a:r>
            <a:r>
              <a:rPr lang="fr-FR" dirty="0">
                <a:latin typeface="Cursive standard" pitchFamily="2" charset="0"/>
              </a:rPr>
              <a:t>Pierre-André se penche alors sur le journal et il est aspiré à l’intérieur de celui-ci.</a:t>
            </a:r>
          </a:p>
          <a:p>
            <a:pPr lvl="0" algn="just"/>
            <a:endParaRPr lang="fr-FR" dirty="0">
              <a:latin typeface="Cursive standard" pitchFamily="2" charset="0"/>
            </a:endParaRPr>
          </a:p>
          <a:p>
            <a:pPr lvl="0" algn="just"/>
            <a:endParaRPr lang="fr-FR" dirty="0">
              <a:latin typeface="Cursive standard" pitchFamily="2" charset="0"/>
            </a:endParaRPr>
          </a:p>
          <a:p>
            <a:pPr lvl="0"/>
            <a:r>
              <a:rPr lang="fr-FR" dirty="0">
                <a:latin typeface="Cursive standard" pitchFamily="2" charset="0"/>
              </a:rPr>
              <a:t>Il se réveille abasourdi sur un nuage avec son journal à côté de lui. Il regarde autour de lui et ne sait pas où il est.</a:t>
            </a:r>
            <a:endParaRPr lang="fr-RE" dirty="0">
              <a:latin typeface="Cursive standard" pitchFamily="2" charset="0"/>
            </a:endParaRPr>
          </a:p>
          <a:p>
            <a:pPr lvl="0"/>
            <a:r>
              <a:rPr lang="fr-FR" dirty="0">
                <a:latin typeface="Cursive standard" pitchFamily="2" charset="0"/>
              </a:rPr>
              <a:t>Soudain, un toboggan apparaît juste à côté du nuage. Il décide alors de l’emprunter et lorsqu’il arrive en bas, il se retrouve dans un marché aux esclaves.</a:t>
            </a:r>
          </a:p>
          <a:p>
            <a:pPr lvl="0"/>
            <a:endParaRPr lang="fr-RE" dirty="0">
              <a:latin typeface="Cursive standard" pitchFamily="2" charset="0"/>
            </a:endParaRPr>
          </a:p>
          <a:p>
            <a:pPr lvl="0" algn="just"/>
            <a:endParaRPr lang="fr-FR" dirty="0">
              <a:latin typeface="Cursive standard" pitchFamily="2" charset="0"/>
            </a:endParaRPr>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60177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pic>
        <p:nvPicPr>
          <p:cNvPr id="3" name="Image 2">
            <a:extLst>
              <a:ext uri="{FF2B5EF4-FFF2-40B4-BE49-F238E27FC236}">
                <a16:creationId xmlns:a16="http://schemas.microsoft.com/office/drawing/2014/main" id="{F11F94C2-B7A4-9245-A140-DC57660B1844}"/>
              </a:ext>
            </a:extLst>
          </p:cNvPr>
          <p:cNvPicPr>
            <a:picLocks noChangeAspect="1"/>
          </p:cNvPicPr>
          <p:nvPr/>
        </p:nvPicPr>
        <p:blipFill>
          <a:blip r:embed="rId5">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7866919" y="-42950"/>
            <a:ext cx="2166581" cy="3240024"/>
          </a:xfrm>
          <a:prstGeom prst="rect">
            <a:avLst/>
          </a:prstGeom>
        </p:spPr>
      </p:pic>
      <p:pic>
        <p:nvPicPr>
          <p:cNvPr id="7" name="Image 6">
            <a:extLst>
              <a:ext uri="{FF2B5EF4-FFF2-40B4-BE49-F238E27FC236}">
                <a16:creationId xmlns:a16="http://schemas.microsoft.com/office/drawing/2014/main" id="{F0C3ED16-7BB2-3642-B858-162367CC679B}"/>
              </a:ext>
            </a:extLst>
          </p:cNvPr>
          <p:cNvPicPr>
            <a:picLocks noChangeAspect="1"/>
          </p:cNvPicPr>
          <p:nvPr/>
        </p:nvPicPr>
        <p:blipFill>
          <a:blip r:embed="rId6">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7438730" y="2185687"/>
            <a:ext cx="3282854" cy="4615637"/>
          </a:xfrm>
          <a:prstGeom prst="rect">
            <a:avLst/>
          </a:prstGeom>
        </p:spPr>
      </p:pic>
      <p:pic>
        <p:nvPicPr>
          <p:cNvPr id="6" name="Son enregistré">
            <a:hlinkClick r:id="" action="ppaction://media"/>
            <a:extLst>
              <a:ext uri="{FF2B5EF4-FFF2-40B4-BE49-F238E27FC236}">
                <a16:creationId xmlns:a16="http://schemas.microsoft.com/office/drawing/2014/main" id="{49626C9D-2375-1542-B6CC-178F7AF338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0335" y="308919"/>
            <a:ext cx="812800" cy="812800"/>
          </a:xfrm>
          <a:prstGeom prst="rect">
            <a:avLst/>
          </a:prstGeom>
        </p:spPr>
      </p:pic>
    </p:spTree>
    <p:extLst>
      <p:ext uri="{BB962C8B-B14F-4D97-AF65-F5344CB8AC3E}">
        <p14:creationId xmlns:p14="http://schemas.microsoft.com/office/powerpoint/2010/main" val="428019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308919"/>
            <a:ext cx="5622325"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 </a:t>
            </a:r>
            <a:endParaRPr lang="fr-RE" dirty="0"/>
          </a:p>
          <a:p>
            <a:r>
              <a:rPr lang="fr-FR" dirty="0"/>
              <a:t> </a:t>
            </a:r>
            <a:endParaRPr lang="fr-RE" dirty="0"/>
          </a:p>
          <a:p>
            <a:endParaRPr lang="fr-FR" b="1" dirty="0">
              <a:latin typeface="Cursive standard" pitchFamily="2" charset="0"/>
            </a:endParaRPr>
          </a:p>
          <a:p>
            <a:endParaRPr lang="fr-FR" b="1" dirty="0">
              <a:latin typeface="Cursive standard" pitchFamily="2" charset="0"/>
            </a:endParaRPr>
          </a:p>
          <a:p>
            <a:pPr algn="just"/>
            <a:r>
              <a:rPr lang="fr-FR" dirty="0">
                <a:latin typeface="Cursive standard" pitchFamily="2" charset="0"/>
              </a:rPr>
              <a:t>Cher journal,</a:t>
            </a:r>
          </a:p>
          <a:p>
            <a:pPr algn="just"/>
            <a:endParaRPr lang="fr-RE" dirty="0">
              <a:latin typeface="Cursive standard" pitchFamily="2" charset="0"/>
            </a:endParaRPr>
          </a:p>
          <a:p>
            <a:pPr algn="just"/>
            <a:r>
              <a:rPr lang="fr-FR" dirty="0">
                <a:latin typeface="Cursive standard" pitchFamily="2" charset="0"/>
              </a:rPr>
              <a:t>Je n’en crois pas mes yeux. Je vois plein d’esclaves noirs autour de moi. Je n’aimerai pas être à leur place. Ça me fait peur. Je les vois souffrir. Ils se font fouetter et maltraiter. Je suis pétrifié de voir tout ça. Ils sont vendus comme des meubles abîmés ! Je me posais beaucoup de questions. J’ai décidé ensuite de faire le tour du marché. Tout à coup, j’ai entendu des hurlements. Je me suis précipité pour savoir ce qu’il se passait. Et là, j’ai vu une maman et sa fille qui étaient désespérées car elles ont été vendues séparément. Ça m’a déchiré le cœur.</a:t>
            </a:r>
            <a:endParaRPr lang="fr-RE" dirty="0">
              <a:latin typeface="Cursive standard" pitchFamily="2" charset="0"/>
            </a:endParaRPr>
          </a:p>
          <a:p>
            <a:endParaRPr lang="fr-RE" dirty="0"/>
          </a:p>
          <a:p>
            <a:endParaRPr lang="fr-RE" dirty="0"/>
          </a:p>
          <a:p>
            <a:r>
              <a:rPr lang="fr-FR" dirty="0"/>
              <a:t> </a:t>
            </a:r>
          </a:p>
          <a:p>
            <a:endParaRPr lang="fr-FR" dirty="0"/>
          </a:p>
          <a:p>
            <a:endParaRPr lang="fr-RE" dirty="0"/>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60177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pic>
        <p:nvPicPr>
          <p:cNvPr id="3" name="Image 2">
            <a:extLst>
              <a:ext uri="{FF2B5EF4-FFF2-40B4-BE49-F238E27FC236}">
                <a16:creationId xmlns:a16="http://schemas.microsoft.com/office/drawing/2014/main" id="{54755C53-8B1D-794E-BC6A-0F1A4B6806B0}"/>
              </a:ext>
            </a:extLst>
          </p:cNvPr>
          <p:cNvPicPr>
            <a:picLocks noChangeAspect="1"/>
          </p:cNvPicPr>
          <p:nvPr/>
        </p:nvPicPr>
        <p:blipFill>
          <a:blip r:embed="rId5">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8827999" y="3154910"/>
            <a:ext cx="3234436" cy="2892203"/>
          </a:xfrm>
          <a:prstGeom prst="rect">
            <a:avLst/>
          </a:prstGeom>
        </p:spPr>
      </p:pic>
      <p:pic>
        <p:nvPicPr>
          <p:cNvPr id="7" name="Image 6">
            <a:extLst>
              <a:ext uri="{FF2B5EF4-FFF2-40B4-BE49-F238E27FC236}">
                <a16:creationId xmlns:a16="http://schemas.microsoft.com/office/drawing/2014/main" id="{5EDD8DC8-858F-424A-8F97-656ECBE4FA69}"/>
              </a:ext>
            </a:extLst>
          </p:cNvPr>
          <p:cNvPicPr>
            <a:picLocks noChangeAspect="1"/>
          </p:cNvPicPr>
          <p:nvPr/>
        </p:nvPicPr>
        <p:blipFill>
          <a:blip r:embed="rId6"/>
          <a:stretch>
            <a:fillRect/>
          </a:stretch>
        </p:blipFill>
        <p:spPr>
          <a:xfrm rot="16200000">
            <a:off x="5448513" y="1405926"/>
            <a:ext cx="4371086" cy="2583361"/>
          </a:xfrm>
          <a:prstGeom prst="rect">
            <a:avLst/>
          </a:prstGeom>
        </p:spPr>
      </p:pic>
      <p:pic>
        <p:nvPicPr>
          <p:cNvPr id="2" name="Son enregistré">
            <a:hlinkClick r:id="" action="ppaction://media"/>
            <a:extLst>
              <a:ext uri="{FF2B5EF4-FFF2-40B4-BE49-F238E27FC236}">
                <a16:creationId xmlns:a16="http://schemas.microsoft.com/office/drawing/2014/main" id="{A269790D-2987-B146-99DB-B1D565984A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259" y="512063"/>
            <a:ext cx="812800" cy="812800"/>
          </a:xfrm>
          <a:prstGeom prst="rect">
            <a:avLst/>
          </a:prstGeom>
        </p:spPr>
      </p:pic>
    </p:spTree>
    <p:extLst>
      <p:ext uri="{BB962C8B-B14F-4D97-AF65-F5344CB8AC3E}">
        <p14:creationId xmlns:p14="http://schemas.microsoft.com/office/powerpoint/2010/main" val="14392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308919"/>
            <a:ext cx="5622325"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latin typeface="Cursive standard" pitchFamily="2" charset="0"/>
            </a:endParaRPr>
          </a:p>
          <a:p>
            <a:r>
              <a:rPr lang="fr-FR" dirty="0">
                <a:latin typeface="Cursive standard" pitchFamily="2" charset="0"/>
              </a:rPr>
              <a:t>Cher journal,</a:t>
            </a:r>
          </a:p>
          <a:p>
            <a:endParaRPr lang="fr-FR" dirty="0">
              <a:latin typeface="Cursive standard" pitchFamily="2" charset="0"/>
            </a:endParaRPr>
          </a:p>
          <a:p>
            <a:pPr algn="just"/>
            <a:r>
              <a:rPr lang="fr-FR" dirty="0">
                <a:latin typeface="Cursive standard" pitchFamily="2" charset="0"/>
              </a:rPr>
              <a:t>Aujourd’hui, j‘étais toujours très bouleversé d’avoir vu cette mère se faire enlever sa fille. Après ce moment-là, j’ai voulu m’enfuir très loin de tout ça. J’ai couru et je suis arrivé à côté d’un port. Il y avait un petit bateau attaché à une poutre. Je décidais alors de monter dedans pour pouvoir m’enfuir. Mais quelques heures après je me suis perdu en pleine mer. Soudain, une grande vague est arrivée. Elle m’a emporté et elle m’a projeté sur les côtes d’une île qui m’a tout de suite semblé familière. Mon bateau était cassé en mille morceaux. </a:t>
            </a: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latin typeface="Cursive standard" pitchFamily="2" charset="0"/>
            </a:endParaRPr>
          </a:p>
          <a:p>
            <a:endParaRPr lang="fr-FR" dirty="0">
              <a:latin typeface="Cursive standard" pitchFamily="2" charset="0"/>
            </a:endParaRPr>
          </a:p>
          <a:p>
            <a:pPr algn="just"/>
            <a:r>
              <a:rPr lang="fr-FR" dirty="0">
                <a:latin typeface="Cursive standard" pitchFamily="2" charset="0"/>
              </a:rPr>
              <a:t>Tout à coup, sortie de nulle part,  une petite charrette tiré par un bœuf s’est arrêtée devant moi. J’ai sauté à l’arrière et elle m’a amené sur une plantation de canne à sucre. Là, j’ai vu des esclaves se faire fouetter par un commandeur. Ça m’a choqué de voir un noir se faire battre par un autre noir. Ça m’a rendu triste. En marchant un peu, je suis arrivé ensuite devant une grande maison. Je suis entré à l’intérieur et j’ai vu d’autres esclaves qui étaient en train de coudre et de garder des enfants.</a:t>
            </a: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latin typeface="Cursive standard" pitchFamily="2" charset="0"/>
            </a:endParaRPr>
          </a:p>
          <a:p>
            <a:endParaRPr lang="fr-FR" dirty="0"/>
          </a:p>
        </p:txBody>
      </p:sp>
      <p:pic>
        <p:nvPicPr>
          <p:cNvPr id="3" name="Image 2">
            <a:extLst>
              <a:ext uri="{FF2B5EF4-FFF2-40B4-BE49-F238E27FC236}">
                <a16:creationId xmlns:a16="http://schemas.microsoft.com/office/drawing/2014/main" id="{6937D245-DEEB-E448-A8D0-219BBE7168D9}"/>
              </a:ext>
            </a:extLst>
          </p:cNvPr>
          <p:cNvPicPr>
            <a:picLocks noChangeAspect="1"/>
          </p:cNvPicPr>
          <p:nvPr/>
        </p:nvPicPr>
        <p:blipFill>
          <a:blip r:embed="rId5">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2630127" y="2520581"/>
            <a:ext cx="1029336" cy="5330489"/>
          </a:xfrm>
          <a:prstGeom prst="rect">
            <a:avLst/>
          </a:prstGeom>
        </p:spPr>
      </p:pic>
      <p:pic>
        <p:nvPicPr>
          <p:cNvPr id="7" name="Image 6">
            <a:extLst>
              <a:ext uri="{FF2B5EF4-FFF2-40B4-BE49-F238E27FC236}">
                <a16:creationId xmlns:a16="http://schemas.microsoft.com/office/drawing/2014/main" id="{325A1925-C050-B84A-9FC3-BE0FB8DA68DF}"/>
              </a:ext>
            </a:extLst>
          </p:cNvPr>
          <p:cNvPicPr>
            <a:picLocks noChangeAspect="1"/>
          </p:cNvPicPr>
          <p:nvPr/>
        </p:nvPicPr>
        <p:blipFill>
          <a:blip r:embed="rId6">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6865273" y="3213593"/>
            <a:ext cx="698681" cy="1323187"/>
          </a:xfrm>
          <a:prstGeom prst="rect">
            <a:avLst/>
          </a:prstGeom>
        </p:spPr>
      </p:pic>
      <p:pic>
        <p:nvPicPr>
          <p:cNvPr id="9" name="Image 8">
            <a:extLst>
              <a:ext uri="{FF2B5EF4-FFF2-40B4-BE49-F238E27FC236}">
                <a16:creationId xmlns:a16="http://schemas.microsoft.com/office/drawing/2014/main" id="{88991B4A-6567-1045-94C9-E4991556DAFC}"/>
              </a:ext>
            </a:extLst>
          </p:cNvPr>
          <p:cNvPicPr>
            <a:picLocks noChangeAspect="1"/>
          </p:cNvPicPr>
          <p:nvPr/>
        </p:nvPicPr>
        <p:blipFill>
          <a:blip r:embed="rId7">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8603382" y="3080715"/>
            <a:ext cx="2692381" cy="3582647"/>
          </a:xfrm>
          <a:prstGeom prst="rect">
            <a:avLst/>
          </a:prstGeom>
        </p:spPr>
      </p:pic>
      <p:pic>
        <p:nvPicPr>
          <p:cNvPr id="6" name="Son enregistré">
            <a:hlinkClick r:id="" action="ppaction://media"/>
            <a:extLst>
              <a:ext uri="{FF2B5EF4-FFF2-40B4-BE49-F238E27FC236}">
                <a16:creationId xmlns:a16="http://schemas.microsoft.com/office/drawing/2014/main" id="{74588DD8-53BF-E943-9E85-CD37D79EB9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7069" y="308919"/>
            <a:ext cx="812800" cy="812800"/>
          </a:xfrm>
          <a:prstGeom prst="rect">
            <a:avLst/>
          </a:prstGeom>
        </p:spPr>
      </p:pic>
    </p:spTree>
    <p:extLst>
      <p:ext uri="{BB962C8B-B14F-4D97-AF65-F5344CB8AC3E}">
        <p14:creationId xmlns:p14="http://schemas.microsoft.com/office/powerpoint/2010/main" val="267407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196377"/>
            <a:ext cx="5622325" cy="63401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latin typeface="Cursive standard" pitchFamily="2" charset="0"/>
            </a:endParaRPr>
          </a:p>
          <a:p>
            <a:r>
              <a:rPr lang="fr-FR" dirty="0">
                <a:latin typeface="Cursive standard" pitchFamily="2" charset="0"/>
              </a:rPr>
              <a:t>Cher journal,</a:t>
            </a:r>
            <a:r>
              <a:rPr lang="fr-FR" sz="1000" dirty="0">
                <a:latin typeface="Cursive standard" pitchFamily="2" charset="0"/>
              </a:rPr>
              <a:t> </a:t>
            </a:r>
            <a:endParaRPr lang="fr-FR" dirty="0">
              <a:latin typeface="Cursive standard" pitchFamily="2" charset="0"/>
            </a:endParaRPr>
          </a:p>
          <a:p>
            <a:r>
              <a:rPr lang="fr-FR" sz="1000" dirty="0">
                <a:latin typeface="Cursive standard" pitchFamily="2" charset="0"/>
              </a:rPr>
              <a:t> </a:t>
            </a:r>
          </a:p>
          <a:p>
            <a:pPr algn="just"/>
            <a:r>
              <a:rPr lang="fr-FR" dirty="0">
                <a:latin typeface="Cursive standard" pitchFamily="2" charset="0"/>
              </a:rPr>
              <a:t>Je me suis réveillé en sursaut dans la nuit car j’ai entendu des bruits. J’ai vu des chasseurs d’esclaves roder sur la plantation car un esclave manquait à l’appel. Il pleuvait et il y avait des traces de pas dans la boue. Du coup, ils ont suivi ces traces et ils se sont retrouvés au pied d’une montagne. Je les ai suivies aussi. Il y avait des esclaves-traitres qui accompagnaient les chasseurs. </a:t>
            </a:r>
            <a:r>
              <a:rPr lang="fr-FR" sz="1000" dirty="0">
                <a:latin typeface="Cursive standard" pitchFamily="2" charset="0"/>
              </a:rPr>
              <a:t> </a:t>
            </a:r>
            <a:endParaRPr lang="fr-FR" dirty="0">
              <a:latin typeface="Cursive standard" pitchFamily="2" charset="0"/>
            </a:endParaRPr>
          </a:p>
          <a:p>
            <a:endParaRPr lang="fr-FR" dirty="0">
              <a:latin typeface="Cursive standard" pitchFamily="2" charset="0"/>
            </a:endParaRPr>
          </a:p>
          <a:p>
            <a:pPr algn="just"/>
            <a:r>
              <a:rPr lang="fr-FR" dirty="0">
                <a:latin typeface="Cursive standard" pitchFamily="2" charset="0"/>
              </a:rPr>
              <a:t>Le lendemain matin à l’aube, les chasseurs ont retrouvé un bout de tissus sur une branche. Ils l’ont pris et l’ont mis devant la truffe des chiens pour qu’ils le reniflent. Soudain, les chiens ont commencé à courir à toute allure. </a:t>
            </a:r>
          </a:p>
          <a:p>
            <a:endParaRPr lang="fr-FR" dirty="0">
              <a:latin typeface="Cursive standard" pitchFamily="2" charset="0"/>
            </a:endParaRPr>
          </a:p>
          <a:p>
            <a:pPr algn="just"/>
            <a:r>
              <a:rPr lang="fr-FR" dirty="0">
                <a:latin typeface="Cursive standard" pitchFamily="2" charset="0"/>
              </a:rPr>
              <a:t>Un peu plus loin, l’esclave qui s’était arrêté en chemin pour chercher de la nourriture et qui s’était endormi dans une grotte, entend les aboiements des chiens. Il sursaute. Il essaie de trouver une issue. Il se met à courir mais il trébuche et tombe dans un piège fait par les traitres. Ils le capturent et le ramènent à la plantation. Il a été fouetté de nombreuses fois et privé de nourriture.</a:t>
            </a:r>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60177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pic>
        <p:nvPicPr>
          <p:cNvPr id="3" name="Image 2">
            <a:extLst>
              <a:ext uri="{FF2B5EF4-FFF2-40B4-BE49-F238E27FC236}">
                <a16:creationId xmlns:a16="http://schemas.microsoft.com/office/drawing/2014/main" id="{9B18F613-2FE2-E246-A024-3D83FEEA7E1E}"/>
              </a:ext>
            </a:extLst>
          </p:cNvPr>
          <p:cNvPicPr>
            <a:picLocks noChangeAspect="1"/>
          </p:cNvPicPr>
          <p:nvPr/>
        </p:nvPicPr>
        <p:blipFill rotWithShape="1">
          <a:blip r:embed="rId5">
            <a:extLst>
              <a:ext uri="{BEBA8EAE-BF5A-486C-A8C5-ECC9F3942E4B}">
                <a14:imgProps xmlns:a14="http://schemas.microsoft.com/office/drawing/2010/main">
                  <a14:imgLayer>
                    <a14:imgEffect>
                      <a14:saturation sat="400000"/>
                    </a14:imgEffect>
                  </a14:imgLayer>
                </a14:imgProps>
              </a:ext>
            </a:extLst>
          </a:blip>
          <a:srcRect l="5546" r="13258"/>
          <a:stretch/>
        </p:blipFill>
        <p:spPr>
          <a:xfrm rot="16200000">
            <a:off x="6678237" y="252406"/>
            <a:ext cx="1792224" cy="2311540"/>
          </a:xfrm>
          <a:prstGeom prst="rect">
            <a:avLst/>
          </a:prstGeom>
        </p:spPr>
      </p:pic>
      <p:pic>
        <p:nvPicPr>
          <p:cNvPr id="7" name="Image 6">
            <a:extLst>
              <a:ext uri="{FF2B5EF4-FFF2-40B4-BE49-F238E27FC236}">
                <a16:creationId xmlns:a16="http://schemas.microsoft.com/office/drawing/2014/main" id="{E352A342-9E14-7D40-9E7C-B9B44AC014F4}"/>
              </a:ext>
            </a:extLst>
          </p:cNvPr>
          <p:cNvPicPr>
            <a:picLocks noChangeAspect="1"/>
          </p:cNvPicPr>
          <p:nvPr/>
        </p:nvPicPr>
        <p:blipFill>
          <a:blip r:embed="rId6">
            <a:extLst>
              <a:ext uri="{BEBA8EAE-BF5A-486C-A8C5-ECC9F3942E4B}">
                <a14:imgProps xmlns:a14="http://schemas.microsoft.com/office/drawing/2010/main">
                  <a14:imgLayer>
                    <a14:imgEffect>
                      <a14:saturation sat="400000"/>
                    </a14:imgEffect>
                  </a14:imgLayer>
                </a14:imgProps>
              </a:ext>
            </a:extLst>
          </a:blip>
          <a:stretch>
            <a:fillRect/>
          </a:stretch>
        </p:blipFill>
        <p:spPr>
          <a:xfrm rot="16200000">
            <a:off x="7454806" y="1841217"/>
            <a:ext cx="3594183" cy="4948513"/>
          </a:xfrm>
          <a:prstGeom prst="rect">
            <a:avLst/>
          </a:prstGeom>
        </p:spPr>
      </p:pic>
      <p:pic>
        <p:nvPicPr>
          <p:cNvPr id="9" name="Image 8">
            <a:extLst>
              <a:ext uri="{FF2B5EF4-FFF2-40B4-BE49-F238E27FC236}">
                <a16:creationId xmlns:a16="http://schemas.microsoft.com/office/drawing/2014/main" id="{3594372F-BBFD-4148-B143-2891DF8890B5}"/>
              </a:ext>
            </a:extLst>
          </p:cNvPr>
          <p:cNvPicPr>
            <a:picLocks noChangeAspect="1"/>
          </p:cNvPicPr>
          <p:nvPr/>
        </p:nvPicPr>
        <p:blipFill rotWithShape="1">
          <a:blip r:embed="rId7">
            <a:extLst>
              <a:ext uri="{BEBA8EAE-BF5A-486C-A8C5-ECC9F3942E4B}">
                <a14:imgProps xmlns:a14="http://schemas.microsoft.com/office/drawing/2010/main">
                  <a14:imgLayer>
                    <a14:imgEffect>
                      <a14:saturation sat="400000"/>
                    </a14:imgEffect>
                  </a14:imgLayer>
                </a14:imgProps>
              </a:ext>
            </a:extLst>
          </a:blip>
          <a:srcRect l="2038" b="16222"/>
          <a:stretch/>
        </p:blipFill>
        <p:spPr>
          <a:xfrm rot="16200000">
            <a:off x="9717176" y="-4636"/>
            <a:ext cx="1187085" cy="2830871"/>
          </a:xfrm>
          <a:prstGeom prst="rect">
            <a:avLst/>
          </a:prstGeom>
        </p:spPr>
      </p:pic>
      <p:pic>
        <p:nvPicPr>
          <p:cNvPr id="8" name="Son enregistré">
            <a:hlinkClick r:id="" action="ppaction://media"/>
            <a:extLst>
              <a:ext uri="{FF2B5EF4-FFF2-40B4-BE49-F238E27FC236}">
                <a16:creationId xmlns:a16="http://schemas.microsoft.com/office/drawing/2014/main" id="{BA11105B-439F-AA4C-B212-1794E7D8C3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2078" y="196377"/>
            <a:ext cx="812800" cy="812800"/>
          </a:xfrm>
          <a:prstGeom prst="rect">
            <a:avLst/>
          </a:prstGeom>
        </p:spPr>
      </p:pic>
    </p:spTree>
    <p:extLst>
      <p:ext uri="{BB962C8B-B14F-4D97-AF65-F5344CB8AC3E}">
        <p14:creationId xmlns:p14="http://schemas.microsoft.com/office/powerpoint/2010/main" val="2947406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308919"/>
            <a:ext cx="5622325"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a:p>
            <a:endParaRPr lang="fr-FR" dirty="0">
              <a:latin typeface="Cursive standard" pitchFamily="2" charset="0"/>
            </a:endParaRPr>
          </a:p>
          <a:p>
            <a:endParaRPr lang="fr-FR" dirty="0">
              <a:latin typeface="Cursive standard" pitchFamily="2" charset="0"/>
            </a:endParaRPr>
          </a:p>
          <a:p>
            <a:pPr algn="just"/>
            <a:r>
              <a:rPr lang="fr-FR" dirty="0">
                <a:latin typeface="Cursive standard" pitchFamily="2" charset="0"/>
              </a:rPr>
              <a:t>Quand il a vu cet esclave se faire fouetter, Pierre-André s’est dit qu’il fallait qu’il rentre chez lui. Il décidait alors d’appeler son petit nuage qui le suivait depuis le début de son aventure : « Nuage, nuage, reviens vers moi. Je veux rentrer.»</a:t>
            </a:r>
          </a:p>
          <a:p>
            <a:endParaRPr lang="fr-RE" dirty="0">
              <a:latin typeface="Cursive standard" pitchFamily="2" charset="0"/>
            </a:endParaRPr>
          </a:p>
          <a:p>
            <a:pPr algn="just"/>
            <a:r>
              <a:rPr lang="fr-FR" dirty="0">
                <a:latin typeface="Cursive standard" pitchFamily="2" charset="0"/>
              </a:rPr>
              <a:t>Soudain une échelle multicolore apparaît devant lui. Il monte  sur celle-ci et il arrive sur son nuage. De l’autre côté, le toboggan  est là et le ramène directement à sa chambre. Épuisé par cette aventure, Pierre André s’endort sur son lit. Quand il se réveille le lendemain, son journal est posé sur son bureau et toutes les pages de son journal sont remplies des aventures qu’il a vécu … </a:t>
            </a:r>
          </a:p>
          <a:p>
            <a:endParaRPr lang="fr-FR" dirty="0">
              <a:latin typeface="Cursive standard" pitchFamily="2" charset="0"/>
            </a:endParaRPr>
          </a:p>
          <a:p>
            <a:pPr algn="ctr"/>
            <a:r>
              <a:rPr lang="fr-FR" dirty="0">
                <a:latin typeface="Cursive standard" pitchFamily="2" charset="0"/>
              </a:rPr>
              <a:t>FIN</a:t>
            </a:r>
            <a:endParaRPr lang="fr-RE" dirty="0">
              <a:latin typeface="Cursive standard" pitchFamily="2" charset="0"/>
            </a:endParaRPr>
          </a:p>
          <a:p>
            <a:endParaRPr lang="fr-FR" dirty="0"/>
          </a:p>
          <a:p>
            <a:endParaRPr lang="fr-FR" dirty="0"/>
          </a:p>
          <a:p>
            <a:endParaRPr lang="fr-FR" dirty="0"/>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60177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pic>
        <p:nvPicPr>
          <p:cNvPr id="3" name="Image 2">
            <a:extLst>
              <a:ext uri="{FF2B5EF4-FFF2-40B4-BE49-F238E27FC236}">
                <a16:creationId xmlns:a16="http://schemas.microsoft.com/office/drawing/2014/main" id="{FF5C4A86-6428-204F-BF18-4E1ABAC7B06B}"/>
              </a:ext>
            </a:extLst>
          </p:cNvPr>
          <p:cNvPicPr>
            <a:picLocks noChangeAspect="1"/>
          </p:cNvPicPr>
          <p:nvPr/>
        </p:nvPicPr>
        <p:blipFill>
          <a:blip r:embed="rId5">
            <a:extLst>
              <a:ext uri="{BEBA8EAE-BF5A-486C-A8C5-ECC9F3942E4B}">
                <a14:imgProps xmlns:a14="http://schemas.microsoft.com/office/drawing/2010/main">
                  <a14:imgLayer>
                    <a14:imgEffect>
                      <a14:saturation sat="300000"/>
                    </a14:imgEffect>
                  </a14:imgLayer>
                </a14:imgProps>
              </a:ext>
            </a:extLst>
          </a:blip>
          <a:stretch>
            <a:fillRect/>
          </a:stretch>
        </p:blipFill>
        <p:spPr>
          <a:xfrm rot="16200000">
            <a:off x="7029081" y="-229364"/>
            <a:ext cx="3281640" cy="4672165"/>
          </a:xfrm>
          <a:prstGeom prst="rect">
            <a:avLst/>
          </a:prstGeom>
        </p:spPr>
      </p:pic>
      <p:pic>
        <p:nvPicPr>
          <p:cNvPr id="7" name="Image 6">
            <a:extLst>
              <a:ext uri="{FF2B5EF4-FFF2-40B4-BE49-F238E27FC236}">
                <a16:creationId xmlns:a16="http://schemas.microsoft.com/office/drawing/2014/main" id="{4F90C2D5-4553-4E45-8065-77DEA4C1A433}"/>
              </a:ext>
            </a:extLst>
          </p:cNvPr>
          <p:cNvPicPr>
            <a:picLocks noChangeAspect="1"/>
          </p:cNvPicPr>
          <p:nvPr/>
        </p:nvPicPr>
        <p:blipFill rotWithShape="1">
          <a:blip r:embed="rId6"/>
          <a:srcRect t="3539" r="10119"/>
          <a:stretch/>
        </p:blipFill>
        <p:spPr>
          <a:xfrm rot="16200000">
            <a:off x="8420379" y="2797225"/>
            <a:ext cx="2950376" cy="3991503"/>
          </a:xfrm>
          <a:prstGeom prst="rect">
            <a:avLst/>
          </a:prstGeom>
        </p:spPr>
      </p:pic>
      <p:pic>
        <p:nvPicPr>
          <p:cNvPr id="2" name="Son enregistré">
            <a:hlinkClick r:id="" action="ppaction://media"/>
            <a:extLst>
              <a:ext uri="{FF2B5EF4-FFF2-40B4-BE49-F238E27FC236}">
                <a16:creationId xmlns:a16="http://schemas.microsoft.com/office/drawing/2014/main" id="{132BB9CB-4774-5B46-9F15-BABD79DE16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3023" y="308919"/>
            <a:ext cx="812800" cy="812800"/>
          </a:xfrm>
          <a:prstGeom prst="rect">
            <a:avLst/>
          </a:prstGeom>
        </p:spPr>
      </p:pic>
    </p:spTree>
    <p:extLst>
      <p:ext uri="{BB962C8B-B14F-4D97-AF65-F5344CB8AC3E}">
        <p14:creationId xmlns:p14="http://schemas.microsoft.com/office/powerpoint/2010/main" val="327656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88FE2D5-C520-4444-B4D2-2B7927D395E7}"/>
              </a:ext>
            </a:extLst>
          </p:cNvPr>
          <p:cNvSpPr txBox="1"/>
          <p:nvPr/>
        </p:nvSpPr>
        <p:spPr>
          <a:xfrm>
            <a:off x="333632" y="308919"/>
            <a:ext cx="5622325" cy="6155531"/>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dirty="0">
                <a:latin typeface="Bauhaus 93" pitchFamily="82" charset="77"/>
              </a:rPr>
              <a:t>Les élèves de la classe: </a:t>
            </a:r>
          </a:p>
          <a:p>
            <a:endParaRPr lang="fr-FR" dirty="0">
              <a:latin typeface="Bauhaus 93" pitchFamily="82" charset="77"/>
            </a:endParaRPr>
          </a:p>
          <a:p>
            <a:r>
              <a:rPr lang="fr-FR" sz="1600" dirty="0" err="1">
                <a:solidFill>
                  <a:schemeClr val="bg1"/>
                </a:solidFill>
              </a:rPr>
              <a:t>Kyllian</a:t>
            </a:r>
            <a:r>
              <a:rPr lang="fr-FR" sz="1600" dirty="0">
                <a:solidFill>
                  <a:schemeClr val="bg1"/>
                </a:solidFill>
              </a:rPr>
              <a:t> ABRANEL</a:t>
            </a:r>
          </a:p>
          <a:p>
            <a:r>
              <a:rPr lang="fr-FR" sz="1600" dirty="0">
                <a:solidFill>
                  <a:schemeClr val="bg1"/>
                </a:solidFill>
              </a:rPr>
              <a:t>Mathias BOISEDU</a:t>
            </a:r>
          </a:p>
          <a:p>
            <a:r>
              <a:rPr lang="fr-FR" sz="1600" dirty="0">
                <a:solidFill>
                  <a:schemeClr val="bg1"/>
                </a:solidFill>
              </a:rPr>
              <a:t>Mathias CAZAMBO</a:t>
            </a:r>
          </a:p>
          <a:p>
            <a:r>
              <a:rPr lang="fr-FR" sz="1600" dirty="0">
                <a:solidFill>
                  <a:schemeClr val="bg1"/>
                </a:solidFill>
              </a:rPr>
              <a:t>Joyce CONDE</a:t>
            </a:r>
          </a:p>
          <a:p>
            <a:r>
              <a:rPr lang="fr-FR" sz="1600" dirty="0" err="1">
                <a:solidFill>
                  <a:schemeClr val="bg1"/>
                </a:solidFill>
              </a:rPr>
              <a:t>Lyam</a:t>
            </a:r>
            <a:r>
              <a:rPr lang="fr-FR" sz="1600" dirty="0">
                <a:solidFill>
                  <a:schemeClr val="bg1"/>
                </a:solidFill>
              </a:rPr>
              <a:t> CONDE</a:t>
            </a:r>
          </a:p>
          <a:p>
            <a:r>
              <a:rPr lang="fr-FR" sz="1600" dirty="0" err="1">
                <a:solidFill>
                  <a:schemeClr val="bg1"/>
                </a:solidFill>
              </a:rPr>
              <a:t>Noa</a:t>
            </a:r>
            <a:r>
              <a:rPr lang="fr-FR" sz="1600" dirty="0">
                <a:solidFill>
                  <a:schemeClr val="bg1"/>
                </a:solidFill>
              </a:rPr>
              <a:t> DANET</a:t>
            </a:r>
          </a:p>
          <a:p>
            <a:r>
              <a:rPr lang="fr-FR" sz="1600" dirty="0" err="1">
                <a:solidFill>
                  <a:schemeClr val="bg1"/>
                </a:solidFill>
              </a:rPr>
              <a:t>Réhan</a:t>
            </a:r>
            <a:r>
              <a:rPr lang="fr-FR" sz="1600" dirty="0">
                <a:solidFill>
                  <a:schemeClr val="bg1"/>
                </a:solidFill>
              </a:rPr>
              <a:t> DUCHEMANN</a:t>
            </a:r>
          </a:p>
          <a:p>
            <a:r>
              <a:rPr lang="fr-FR" sz="1600" dirty="0">
                <a:solidFill>
                  <a:schemeClr val="bg1"/>
                </a:solidFill>
              </a:rPr>
              <a:t>Sarah ELISABETH</a:t>
            </a:r>
          </a:p>
          <a:p>
            <a:r>
              <a:rPr lang="fr-FR" sz="1600" dirty="0">
                <a:solidFill>
                  <a:schemeClr val="bg1"/>
                </a:solidFill>
              </a:rPr>
              <a:t>Pierre André ELLAMA</a:t>
            </a:r>
          </a:p>
          <a:p>
            <a:r>
              <a:rPr lang="fr-FR" sz="1600" dirty="0">
                <a:solidFill>
                  <a:schemeClr val="bg1"/>
                </a:solidFill>
              </a:rPr>
              <a:t>Mathéo GALLISSIAZ</a:t>
            </a:r>
          </a:p>
          <a:p>
            <a:r>
              <a:rPr lang="fr-FR" sz="1600" dirty="0">
                <a:solidFill>
                  <a:schemeClr val="bg1"/>
                </a:solidFill>
              </a:rPr>
              <a:t>Enzo GRONDIN</a:t>
            </a:r>
          </a:p>
          <a:p>
            <a:r>
              <a:rPr lang="fr-FR" sz="1600" dirty="0">
                <a:solidFill>
                  <a:schemeClr val="bg1"/>
                </a:solidFill>
              </a:rPr>
              <a:t>Jérémy GUICHARD</a:t>
            </a:r>
          </a:p>
          <a:p>
            <a:r>
              <a:rPr lang="fr-FR" sz="1600" dirty="0">
                <a:solidFill>
                  <a:schemeClr val="bg1"/>
                </a:solidFill>
              </a:rPr>
              <a:t>Célestine HAMY-LAJOIE</a:t>
            </a:r>
          </a:p>
          <a:p>
            <a:r>
              <a:rPr lang="fr-FR" sz="1600" dirty="0">
                <a:solidFill>
                  <a:schemeClr val="bg1"/>
                </a:solidFill>
              </a:rPr>
              <a:t>Krishna INFANTE</a:t>
            </a:r>
          </a:p>
          <a:p>
            <a:r>
              <a:rPr lang="fr-FR" sz="1600" dirty="0" err="1">
                <a:solidFill>
                  <a:schemeClr val="bg1"/>
                </a:solidFill>
              </a:rPr>
              <a:t>Florène</a:t>
            </a:r>
            <a:r>
              <a:rPr lang="fr-FR" sz="1600" dirty="0">
                <a:solidFill>
                  <a:schemeClr val="bg1"/>
                </a:solidFill>
              </a:rPr>
              <a:t> MACORAL</a:t>
            </a:r>
          </a:p>
          <a:p>
            <a:r>
              <a:rPr lang="fr-FR" sz="1600" dirty="0" err="1">
                <a:solidFill>
                  <a:schemeClr val="bg1"/>
                </a:solidFill>
              </a:rPr>
              <a:t>Naël</a:t>
            </a:r>
            <a:r>
              <a:rPr lang="fr-FR" sz="1600" dirty="0">
                <a:solidFill>
                  <a:schemeClr val="bg1"/>
                </a:solidFill>
              </a:rPr>
              <a:t> OULEDI</a:t>
            </a:r>
          </a:p>
          <a:p>
            <a:r>
              <a:rPr lang="fr-FR" sz="1600" dirty="0">
                <a:solidFill>
                  <a:schemeClr val="bg1"/>
                </a:solidFill>
              </a:rPr>
              <a:t>Soane OULEDI</a:t>
            </a:r>
          </a:p>
          <a:p>
            <a:r>
              <a:rPr lang="fr-FR" sz="1600" dirty="0" err="1">
                <a:solidFill>
                  <a:schemeClr val="bg1"/>
                </a:solidFill>
              </a:rPr>
              <a:t>Stémiva</a:t>
            </a:r>
            <a:r>
              <a:rPr lang="fr-FR" sz="1600" dirty="0">
                <a:solidFill>
                  <a:schemeClr val="bg1"/>
                </a:solidFill>
              </a:rPr>
              <a:t> OULEDI</a:t>
            </a:r>
          </a:p>
          <a:p>
            <a:r>
              <a:rPr lang="fr-FR" sz="1600" dirty="0">
                <a:solidFill>
                  <a:schemeClr val="bg1"/>
                </a:solidFill>
              </a:rPr>
              <a:t>Ange-Lee REHOUTE</a:t>
            </a:r>
          </a:p>
          <a:p>
            <a:r>
              <a:rPr lang="fr-FR" sz="1600" dirty="0">
                <a:solidFill>
                  <a:schemeClr val="bg1"/>
                </a:solidFill>
              </a:rPr>
              <a:t>Maël ROBERT</a:t>
            </a:r>
          </a:p>
          <a:p>
            <a:endParaRPr lang="fr-FR" sz="1600" dirty="0">
              <a:latin typeface="Cursive standard" pitchFamily="2" charset="0"/>
            </a:endParaRPr>
          </a:p>
          <a:p>
            <a:endParaRPr lang="fr-FR" sz="1600" dirty="0">
              <a:latin typeface="Cursive standard" pitchFamily="2" charset="0"/>
            </a:endParaRPr>
          </a:p>
        </p:txBody>
      </p:sp>
      <p:sp>
        <p:nvSpPr>
          <p:cNvPr id="5" name="ZoneTexte 4">
            <a:extLst>
              <a:ext uri="{FF2B5EF4-FFF2-40B4-BE49-F238E27FC236}">
                <a16:creationId xmlns:a16="http://schemas.microsoft.com/office/drawing/2014/main" id="{24C24C91-BDBA-AC4F-BB14-13AC68475E28}"/>
              </a:ext>
            </a:extLst>
          </p:cNvPr>
          <p:cNvSpPr txBox="1"/>
          <p:nvPr/>
        </p:nvSpPr>
        <p:spPr>
          <a:xfrm>
            <a:off x="6268994" y="308919"/>
            <a:ext cx="5622325" cy="6294031"/>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300" b="1" dirty="0">
                <a:solidFill>
                  <a:schemeClr val="bg1"/>
                </a:solidFill>
              </a:rPr>
              <a:t>Devenir Libre… Pourquoi et pour qui ?</a:t>
            </a:r>
            <a:endParaRPr lang="fr-RE" sz="1300" b="1" dirty="0">
              <a:solidFill>
                <a:schemeClr val="bg1"/>
              </a:solidFill>
            </a:endParaRPr>
          </a:p>
          <a:p>
            <a:pPr algn="just"/>
            <a:r>
              <a:rPr lang="fr-FR" sz="1300" dirty="0">
                <a:solidFill>
                  <a:schemeClr val="bg1"/>
                </a:solidFill>
              </a:rPr>
              <a:t>Les débuts de cette classe de CM1 ont été compliqués. Il était nécessaire de trouver une solution pour les aider à mieux vivre ensemble. Lorsque je leur ai parlé  du concours « La flamme de l’égalité » et de la possibilité d’y participer, c’est un oui collectif qui s’est fait entendre. Nous avions désormais un projet commun qui allait nous demander un investissement sans faille et beaucoup de rigueur. Nous devions aussi et surtout apprendre à travailler tous ensemble dans la bienveillance. </a:t>
            </a:r>
            <a:endParaRPr lang="fr-RE" sz="1300" dirty="0">
              <a:solidFill>
                <a:schemeClr val="bg1"/>
              </a:solidFill>
            </a:endParaRPr>
          </a:p>
          <a:p>
            <a:pPr algn="just"/>
            <a:r>
              <a:rPr lang="fr-FR" sz="1300" dirty="0">
                <a:solidFill>
                  <a:schemeClr val="bg1"/>
                </a:solidFill>
              </a:rPr>
              <a:t>Un certain nombre d’élèves dans la classe participent régulièrement avec leur famille aux festivités qui ont lieu le 20 décembre et qui commémorent l’abolition de l’esclavage à La Réunion. Mais en les interrogeant, je me suis rendue compte que les représentations  étaient souvent faussées. Pour remédier à cela, nous avons exploré de manière approfondie, pendant plusieurs semaines, cette période sombre de l’histoire de notre île. Nous avons étudié toutes les facettes de ce système qui a perduré bien trop longtemps.  Nous avons découvert également ensemble les portraits d’esclaves (marrons, affranchis ou révoltés) mais aussi ceux d’esclavagistes comme Madame </a:t>
            </a:r>
            <a:r>
              <a:rPr lang="fr-FR" sz="1300" dirty="0" err="1">
                <a:solidFill>
                  <a:schemeClr val="bg1"/>
                </a:solidFill>
              </a:rPr>
              <a:t>Desbassayns</a:t>
            </a:r>
            <a:r>
              <a:rPr lang="fr-FR" sz="1300" dirty="0">
                <a:solidFill>
                  <a:schemeClr val="bg1"/>
                </a:solidFill>
              </a:rPr>
              <a:t> ou des chasseurs d’esclaves comme François </a:t>
            </a:r>
            <a:r>
              <a:rPr lang="fr-FR" sz="1300" dirty="0" err="1">
                <a:solidFill>
                  <a:schemeClr val="bg1"/>
                </a:solidFill>
              </a:rPr>
              <a:t>Mussard</a:t>
            </a:r>
            <a:r>
              <a:rPr lang="fr-FR" sz="1300" dirty="0">
                <a:solidFill>
                  <a:schemeClr val="bg1"/>
                </a:solidFill>
              </a:rPr>
              <a:t>. Les enfants ont été bouleversés et ont souvent pensé que tout cela n’avait pas pu être réel. </a:t>
            </a:r>
            <a:endParaRPr lang="fr-RE" sz="1300" dirty="0">
              <a:solidFill>
                <a:schemeClr val="bg1"/>
              </a:solidFill>
            </a:endParaRPr>
          </a:p>
          <a:p>
            <a:pPr algn="just"/>
            <a:r>
              <a:rPr lang="fr-FR" sz="1300" dirty="0">
                <a:solidFill>
                  <a:schemeClr val="bg1"/>
                </a:solidFill>
              </a:rPr>
              <a:t>Face à leur intérêt grandissant, nous avons poussé plus loin nos investigations. En plus de l’histoire qu’ils ont écrit tous ensemble, ils se sont mis à interroger leur famille et à faire leur arbre généalogique. Ils voulaient savoir si parmi eux il y avait des descendants d’esclaves. Le temps nous a manqué pour pouvoir mener à bien la fin de ce projet mais au-delà de cette date butoir, nous poursuivrons dans les semaines à venir nos recherches.  </a:t>
            </a:r>
            <a:endParaRPr lang="fr-RE" sz="1300" dirty="0">
              <a:solidFill>
                <a:schemeClr val="bg1"/>
              </a:solidFill>
            </a:endParaRPr>
          </a:p>
          <a:p>
            <a:pPr algn="just"/>
            <a:r>
              <a:rPr lang="fr-FR" sz="1300" dirty="0">
                <a:solidFill>
                  <a:schemeClr val="bg1"/>
                </a:solidFill>
              </a:rPr>
              <a:t>Grâce à ce projet, nous avons appris à nous connaître. Nous avons beaucoup échangé. Nous nous sommes écoutés. Ce que les élèves ont compris par eux-mêmes et qui correspondait parfaitement à la thématique « Devenir livre »,  c’est qu’au-delà  de se battre pour leur liberté, ces esclaves se sont aussi battus pour celle de leur descendance. Devenir libre pour qui ? Peut-être pour nous …</a:t>
            </a:r>
          </a:p>
          <a:p>
            <a:pPr algn="r"/>
            <a:r>
              <a:rPr lang="fr-FR" sz="1300" dirty="0">
                <a:solidFill>
                  <a:schemeClr val="bg1"/>
                </a:solidFill>
              </a:rPr>
              <a:t>Mme SELLOM Laetitia (enseignante)</a:t>
            </a:r>
            <a:endParaRPr lang="fr-RE" sz="1300" dirty="0">
              <a:solidFill>
                <a:schemeClr val="bg1"/>
              </a:solidFill>
            </a:endParaRPr>
          </a:p>
        </p:txBody>
      </p:sp>
      <p:pic>
        <p:nvPicPr>
          <p:cNvPr id="7" name="Image 6">
            <a:extLst>
              <a:ext uri="{FF2B5EF4-FFF2-40B4-BE49-F238E27FC236}">
                <a16:creationId xmlns:a16="http://schemas.microsoft.com/office/drawing/2014/main" id="{E198E017-F927-1248-82B0-2F3DE5C9095B}"/>
              </a:ext>
            </a:extLst>
          </p:cNvPr>
          <p:cNvPicPr>
            <a:picLocks noChangeAspect="1"/>
          </p:cNvPicPr>
          <p:nvPr/>
        </p:nvPicPr>
        <p:blipFill>
          <a:blip r:embed="rId3"/>
          <a:stretch>
            <a:fillRect/>
          </a:stretch>
        </p:blipFill>
        <p:spPr>
          <a:xfrm>
            <a:off x="2726305" y="3482681"/>
            <a:ext cx="2999937" cy="2249953"/>
          </a:xfrm>
          <a:prstGeom prst="rect">
            <a:avLst/>
          </a:prstGeom>
        </p:spPr>
      </p:pic>
    </p:spTree>
    <p:extLst>
      <p:ext uri="{BB962C8B-B14F-4D97-AF65-F5344CB8AC3E}">
        <p14:creationId xmlns:p14="http://schemas.microsoft.com/office/powerpoint/2010/main" val="195735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2609</TotalTime>
  <Words>1301</Words>
  <Application>Microsoft Macintosh PowerPoint</Application>
  <PresentationFormat>Grand écran</PresentationFormat>
  <Paragraphs>94</Paragraphs>
  <Slides>8</Slides>
  <Notes>0</Notes>
  <HiddenSlides>0</HiddenSlides>
  <MMClips>7</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Arial</vt:lpstr>
      <vt:lpstr>Bauhaus 93</vt:lpstr>
      <vt:lpstr>Calibri</vt:lpstr>
      <vt:lpstr>Calibri Light</vt:lpstr>
      <vt:lpstr>Cursive standard</vt:lpstr>
      <vt:lpstr>Lucida Handwriting</vt:lpstr>
      <vt:lpstr>Phosphate Solid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Utilisateur Microsoft Office</cp:lastModifiedBy>
  <cp:revision>39</cp:revision>
  <dcterms:created xsi:type="dcterms:W3CDTF">2020-02-29T18:30:43Z</dcterms:created>
  <dcterms:modified xsi:type="dcterms:W3CDTF">2020-03-09T21:40:43Z</dcterms:modified>
</cp:coreProperties>
</file>